
<file path=[Content_Types].xml><?xml version="1.0" encoding="utf-8"?>
<Types xmlns="http://schemas.openxmlformats.org/package/2006/content-types">
  <Default Extension="emf" ContentType="image/x-emf"/>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4"/>
  </p:sldMasterIdLst>
  <p:notesMasterIdLst>
    <p:notesMasterId r:id="rId16"/>
  </p:notesMasterIdLst>
  <p:sldIdLst>
    <p:sldId id="291" r:id="rId5"/>
    <p:sldId id="292" r:id="rId6"/>
    <p:sldId id="278" r:id="rId7"/>
    <p:sldId id="283" r:id="rId8"/>
    <p:sldId id="290" r:id="rId9"/>
    <p:sldId id="285" r:id="rId10"/>
    <p:sldId id="286" r:id="rId11"/>
    <p:sldId id="287" r:id="rId12"/>
    <p:sldId id="288" r:id="rId13"/>
    <p:sldId id="289" r:id="rId14"/>
    <p:sldId id="279" r:id="rId15"/>
  </p:sldIdLst>
  <p:sldSz cx="9144000" cy="6858000" type="screen4x3"/>
  <p:notesSz cx="10234613" cy="70993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0D0D"/>
    <a:srgbClr val="F33131"/>
    <a:srgbClr val="E50D0D"/>
    <a:srgbClr val="EE4B94"/>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95332" autoAdjust="0"/>
  </p:normalViewPr>
  <p:slideViewPr>
    <p:cSldViewPr>
      <p:cViewPr varScale="1">
        <p:scale>
          <a:sx n="105" d="100"/>
          <a:sy n="105" d="100"/>
        </p:scale>
        <p:origin x="1530" y="10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94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435475" cy="3556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797550" y="0"/>
            <a:ext cx="4435475" cy="355600"/>
          </a:xfrm>
          <a:prstGeom prst="rect">
            <a:avLst/>
          </a:prstGeom>
        </p:spPr>
        <p:txBody>
          <a:bodyPr vert="horz" lIns="91440" tIns="45720" rIns="91440" bIns="45720" rtlCol="0"/>
          <a:lstStyle>
            <a:lvl1pPr algn="r">
              <a:defRPr sz="1200"/>
            </a:lvl1pPr>
          </a:lstStyle>
          <a:p>
            <a:fld id="{183132EB-9614-46B8-8781-EB61423D683C}" type="datetimeFigureOut">
              <a:rPr lang="it-IT" smtClean="0"/>
              <a:t>08/11/2022</a:t>
            </a:fld>
            <a:endParaRPr lang="it-IT"/>
          </a:p>
        </p:txBody>
      </p:sp>
      <p:sp>
        <p:nvSpPr>
          <p:cNvPr id="4" name="Segnaposto immagine diapositiva 3"/>
          <p:cNvSpPr>
            <a:spLocks noGrp="1" noRot="1" noChangeAspect="1"/>
          </p:cNvSpPr>
          <p:nvPr>
            <p:ph type="sldImg" idx="2"/>
          </p:nvPr>
        </p:nvSpPr>
        <p:spPr>
          <a:xfrm>
            <a:off x="3519488" y="887413"/>
            <a:ext cx="3195637" cy="239553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1023938" y="3416300"/>
            <a:ext cx="8186737" cy="2795588"/>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6743700"/>
            <a:ext cx="4435475" cy="3556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797550" y="6743700"/>
            <a:ext cx="4435475" cy="355600"/>
          </a:xfrm>
          <a:prstGeom prst="rect">
            <a:avLst/>
          </a:prstGeom>
        </p:spPr>
        <p:txBody>
          <a:bodyPr vert="horz" lIns="91440" tIns="45720" rIns="91440" bIns="45720" rtlCol="0" anchor="b"/>
          <a:lstStyle>
            <a:lvl1pPr algn="r">
              <a:defRPr sz="1200"/>
            </a:lvl1pPr>
          </a:lstStyle>
          <a:p>
            <a:fld id="{9A511796-282E-41FE-8D29-F1B4D9A1D50A}" type="slidenum">
              <a:rPr lang="it-IT" smtClean="0"/>
              <a:t>‹N›</a:t>
            </a:fld>
            <a:endParaRPr lang="it-IT"/>
          </a:p>
        </p:txBody>
      </p:sp>
    </p:spTree>
    <p:extLst>
      <p:ext uri="{BB962C8B-B14F-4D97-AF65-F5344CB8AC3E}">
        <p14:creationId xmlns:p14="http://schemas.microsoft.com/office/powerpoint/2010/main" val="2709112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1D8BD707-D9CF-40AE-B4C6-C98DA3205C09}" type="datetimeFigureOut">
              <a:rPr lang="en-US" smtClean="0"/>
              <a:t>11/8/2022</a:t>
            </a:fld>
            <a:endParaRPr lang="en-US"/>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pPr marL="66675">
              <a:lnSpc>
                <a:spcPts val="795"/>
              </a:lnSpc>
            </a:pPr>
            <a:r>
              <a:rPr lang="it-IT" spc="10"/>
              <a:t>lin</a:t>
            </a:r>
            <a:r>
              <a:rPr lang="it-IT" spc="5"/>
              <a:t>k</a:t>
            </a:r>
            <a:r>
              <a:rPr lang="it-IT" spc="15"/>
              <a:t>edin.com.companies</a:t>
            </a:r>
            <a:r>
              <a:rPr lang="it-IT"/>
              <a:t>  </a:t>
            </a:r>
            <a:r>
              <a:rPr lang="it-IT" spc="-60"/>
              <a:t> </a:t>
            </a:r>
            <a:r>
              <a:rPr lang="it-IT" b="1" spc="-45">
                <a:latin typeface="Arial"/>
                <a:cs typeface="Arial"/>
              </a:rPr>
              <a:t>|</a:t>
            </a:r>
            <a:r>
              <a:rPr lang="it-IT" b="1">
                <a:latin typeface="Arial"/>
                <a:cs typeface="Arial"/>
              </a:rPr>
              <a:t>  </a:t>
            </a:r>
            <a:r>
              <a:rPr lang="it-IT" b="1" spc="-60">
                <a:latin typeface="Arial"/>
                <a:cs typeface="Arial"/>
              </a:rPr>
              <a:t> </a:t>
            </a:r>
            <a:fld id="{81D60167-4931-47E6-BA6A-407CBD079E47}" type="slidenum">
              <a:rPr b="1" spc="35" smtClean="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3772388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1D8BD707-D9CF-40AE-B4C6-C98DA3205C09}" type="datetimeFigureOut">
              <a:rPr lang="en-US" smtClean="0"/>
              <a:t>11/8/2022</a:t>
            </a:fld>
            <a:endParaRPr lang="en-US"/>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pPr marL="66675">
              <a:lnSpc>
                <a:spcPts val="795"/>
              </a:lnSpc>
            </a:pPr>
            <a:r>
              <a:rPr lang="it-IT" spc="10"/>
              <a:t>lin</a:t>
            </a:r>
            <a:r>
              <a:rPr lang="it-IT" spc="5"/>
              <a:t>k</a:t>
            </a:r>
            <a:r>
              <a:rPr lang="it-IT" spc="15"/>
              <a:t>edin.com.companies</a:t>
            </a:r>
            <a:r>
              <a:rPr lang="it-IT"/>
              <a:t>  </a:t>
            </a:r>
            <a:r>
              <a:rPr lang="it-IT" spc="-60"/>
              <a:t> </a:t>
            </a:r>
            <a:r>
              <a:rPr lang="it-IT" b="1" spc="-45">
                <a:latin typeface="Arial"/>
                <a:cs typeface="Arial"/>
              </a:rPr>
              <a:t>|</a:t>
            </a:r>
            <a:r>
              <a:rPr lang="it-IT" b="1">
                <a:latin typeface="Arial"/>
                <a:cs typeface="Arial"/>
              </a:rPr>
              <a:t>  </a:t>
            </a:r>
            <a:r>
              <a:rPr lang="it-IT" b="1" spc="-60">
                <a:latin typeface="Arial"/>
                <a:cs typeface="Arial"/>
              </a:rPr>
              <a:t> </a:t>
            </a:r>
            <a:fld id="{81D60167-4931-47E6-BA6A-407CBD079E47}" type="slidenum">
              <a:rPr b="1" spc="35" smtClean="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2558372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365125"/>
            <a:ext cx="1971675"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28650" y="365125"/>
            <a:ext cx="5800725"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1D8BD707-D9CF-40AE-B4C6-C98DA3205C09}" type="datetimeFigureOut">
              <a:rPr lang="en-US" smtClean="0"/>
              <a:t>11/8/2022</a:t>
            </a:fld>
            <a:endParaRPr lang="en-US"/>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pPr marL="66675">
              <a:lnSpc>
                <a:spcPts val="795"/>
              </a:lnSpc>
            </a:pPr>
            <a:r>
              <a:rPr lang="it-IT" spc="10"/>
              <a:t>lin</a:t>
            </a:r>
            <a:r>
              <a:rPr lang="it-IT" spc="5"/>
              <a:t>k</a:t>
            </a:r>
            <a:r>
              <a:rPr lang="it-IT" spc="15"/>
              <a:t>edin.com.companies</a:t>
            </a:r>
            <a:r>
              <a:rPr lang="it-IT"/>
              <a:t>  </a:t>
            </a:r>
            <a:r>
              <a:rPr lang="it-IT" spc="-60"/>
              <a:t> </a:t>
            </a:r>
            <a:r>
              <a:rPr lang="it-IT" b="1" spc="-45">
                <a:latin typeface="Arial"/>
                <a:cs typeface="Arial"/>
              </a:rPr>
              <a:t>|</a:t>
            </a:r>
            <a:r>
              <a:rPr lang="it-IT" b="1">
                <a:latin typeface="Arial"/>
                <a:cs typeface="Arial"/>
              </a:rPr>
              <a:t>  </a:t>
            </a:r>
            <a:r>
              <a:rPr lang="it-IT" b="1" spc="-60">
                <a:latin typeface="Arial"/>
                <a:cs typeface="Arial"/>
              </a:rPr>
              <a:t> </a:t>
            </a:r>
            <a:fld id="{81D60167-4931-47E6-BA6A-407CBD079E47}" type="slidenum">
              <a:rPr b="1" spc="35" smtClean="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3867776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11/8/2022</a:t>
            </a:fld>
            <a:endParaRPr lang="en-US"/>
          </a:p>
        </p:txBody>
      </p:sp>
      <p:sp>
        <p:nvSpPr>
          <p:cNvPr id="6" name="Holder 6"/>
          <p:cNvSpPr>
            <a:spLocks noGrp="1"/>
          </p:cNvSpPr>
          <p:nvPr>
            <p:ph type="sldNum" sz="quarter" idx="7"/>
          </p:nvPr>
        </p:nvSpPr>
        <p:spPr/>
        <p:txBody>
          <a:bodyPr lIns="0" tIns="0" rIns="0" bIns="0"/>
          <a:lstStyle>
            <a:lvl1pPr>
              <a:defRPr sz="700" b="0" i="0">
                <a:solidFill>
                  <a:schemeClr val="tx1"/>
                </a:solidFill>
                <a:latin typeface="Arial"/>
                <a:cs typeface="Arial"/>
              </a:defRPr>
            </a:lvl1pPr>
          </a:lstStyle>
          <a:p>
            <a:pPr marL="66675">
              <a:lnSpc>
                <a:spcPts val="795"/>
              </a:lnSpc>
            </a:pPr>
            <a:r>
              <a:rPr spc="10" dirty="0"/>
              <a:t>lin</a:t>
            </a:r>
            <a:r>
              <a:rPr spc="5" dirty="0"/>
              <a:t>k</a:t>
            </a:r>
            <a:r>
              <a:rPr spc="15" dirty="0"/>
              <a:t>edin.com.companies</a:t>
            </a:r>
            <a:r>
              <a:rPr dirty="0"/>
              <a:t>  </a:t>
            </a:r>
            <a:r>
              <a:rPr spc="-60" dirty="0"/>
              <a:t> </a:t>
            </a:r>
            <a:r>
              <a:rPr b="1" spc="-45" dirty="0">
                <a:latin typeface="Arial"/>
                <a:cs typeface="Arial"/>
              </a:rPr>
              <a:t>|</a:t>
            </a:r>
            <a:r>
              <a:rPr b="1" dirty="0">
                <a:latin typeface="Arial"/>
                <a:cs typeface="Arial"/>
              </a:rPr>
              <a:t>  </a:t>
            </a:r>
            <a:r>
              <a:rPr b="1" spc="-60" dirty="0">
                <a:latin typeface="Arial"/>
                <a:cs typeface="Arial"/>
              </a:rPr>
              <a:t> </a:t>
            </a:r>
            <a:fld id="{81D60167-4931-47E6-BA6A-407CBD079E47}" type="slidenum">
              <a:rPr b="1" spc="35" dirty="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1495145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11/8/2022</a:t>
            </a:fld>
            <a:endParaRPr lang="en-US"/>
          </a:p>
        </p:txBody>
      </p:sp>
      <p:sp>
        <p:nvSpPr>
          <p:cNvPr id="4" name="Holder 4"/>
          <p:cNvSpPr>
            <a:spLocks noGrp="1"/>
          </p:cNvSpPr>
          <p:nvPr>
            <p:ph type="sldNum" sz="quarter" idx="7"/>
          </p:nvPr>
        </p:nvSpPr>
        <p:spPr/>
        <p:txBody>
          <a:bodyPr lIns="0" tIns="0" rIns="0" bIns="0"/>
          <a:lstStyle>
            <a:lvl1pPr>
              <a:defRPr sz="700" b="0" i="0">
                <a:solidFill>
                  <a:schemeClr val="tx1"/>
                </a:solidFill>
                <a:latin typeface="Arial"/>
                <a:cs typeface="Arial"/>
              </a:defRPr>
            </a:lvl1pPr>
          </a:lstStyle>
          <a:p>
            <a:pPr marL="66675">
              <a:lnSpc>
                <a:spcPts val="795"/>
              </a:lnSpc>
            </a:pPr>
            <a:r>
              <a:rPr spc="10" dirty="0"/>
              <a:t>lin</a:t>
            </a:r>
            <a:r>
              <a:rPr spc="5" dirty="0"/>
              <a:t>k</a:t>
            </a:r>
            <a:r>
              <a:rPr spc="15" dirty="0"/>
              <a:t>edin.com.companies</a:t>
            </a:r>
            <a:r>
              <a:rPr dirty="0"/>
              <a:t>  </a:t>
            </a:r>
            <a:r>
              <a:rPr spc="-60" dirty="0"/>
              <a:t> </a:t>
            </a:r>
            <a:r>
              <a:rPr b="1" spc="-45" dirty="0">
                <a:latin typeface="Arial"/>
                <a:cs typeface="Arial"/>
              </a:rPr>
              <a:t>|</a:t>
            </a:r>
            <a:r>
              <a:rPr b="1" dirty="0">
                <a:latin typeface="Arial"/>
                <a:cs typeface="Arial"/>
              </a:rPr>
              <a:t>  </a:t>
            </a:r>
            <a:r>
              <a:rPr b="1" spc="-60" dirty="0">
                <a:latin typeface="Arial"/>
                <a:cs typeface="Arial"/>
              </a:rPr>
              <a:t> </a:t>
            </a:r>
            <a:fld id="{81D60167-4931-47E6-BA6A-407CBD079E47}" type="slidenum">
              <a:rPr b="1" spc="35" dirty="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2194454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1D8BD707-D9CF-40AE-B4C6-C98DA3205C09}" type="datetimeFigureOut">
              <a:rPr lang="en-US" smtClean="0"/>
              <a:t>11/8/2022</a:t>
            </a:fld>
            <a:endParaRPr lang="en-US"/>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pPr marL="66675">
              <a:lnSpc>
                <a:spcPts val="795"/>
              </a:lnSpc>
            </a:pPr>
            <a:r>
              <a:rPr lang="it-IT" spc="10"/>
              <a:t>lin</a:t>
            </a:r>
            <a:r>
              <a:rPr lang="it-IT" spc="5"/>
              <a:t>k</a:t>
            </a:r>
            <a:r>
              <a:rPr lang="it-IT" spc="15"/>
              <a:t>edin.com.companies</a:t>
            </a:r>
            <a:r>
              <a:rPr lang="it-IT"/>
              <a:t>  </a:t>
            </a:r>
            <a:r>
              <a:rPr lang="it-IT" spc="-60"/>
              <a:t> </a:t>
            </a:r>
            <a:r>
              <a:rPr lang="it-IT" b="1" spc="-45">
                <a:latin typeface="Arial"/>
                <a:cs typeface="Arial"/>
              </a:rPr>
              <a:t>|</a:t>
            </a:r>
            <a:r>
              <a:rPr lang="it-IT" b="1">
                <a:latin typeface="Arial"/>
                <a:cs typeface="Arial"/>
              </a:rPr>
              <a:t>  </a:t>
            </a:r>
            <a:r>
              <a:rPr lang="it-IT" b="1" spc="-60">
                <a:latin typeface="Arial"/>
                <a:cs typeface="Arial"/>
              </a:rPr>
              <a:t> </a:t>
            </a:r>
            <a:fld id="{81D60167-4931-47E6-BA6A-407CBD079E47}" type="slidenum">
              <a:rPr b="1" spc="35" smtClean="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1153786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txBody>
          <a:bodyPr anchor="b"/>
          <a:lstStyle>
            <a:lvl1pPr>
              <a:defRPr sz="4500"/>
            </a:lvl1pPr>
          </a:lstStyle>
          <a:p>
            <a:r>
              <a:rPr lang="it-IT"/>
              <a:t>Fare clic per modificare lo stile del titolo</a:t>
            </a:r>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1D8BD707-D9CF-40AE-B4C6-C98DA3205C09}" type="datetimeFigureOut">
              <a:rPr lang="en-US" smtClean="0"/>
              <a:t>11/8/2022</a:t>
            </a:fld>
            <a:endParaRPr lang="en-US"/>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pPr marL="66675">
              <a:lnSpc>
                <a:spcPts val="795"/>
              </a:lnSpc>
            </a:pPr>
            <a:r>
              <a:rPr lang="it-IT" spc="10"/>
              <a:t>lin</a:t>
            </a:r>
            <a:r>
              <a:rPr lang="it-IT" spc="5"/>
              <a:t>k</a:t>
            </a:r>
            <a:r>
              <a:rPr lang="it-IT" spc="15"/>
              <a:t>edin.com.companies</a:t>
            </a:r>
            <a:r>
              <a:rPr lang="it-IT"/>
              <a:t>  </a:t>
            </a:r>
            <a:r>
              <a:rPr lang="it-IT" spc="-60"/>
              <a:t> </a:t>
            </a:r>
            <a:r>
              <a:rPr lang="it-IT" b="1" spc="-45">
                <a:latin typeface="Arial"/>
                <a:cs typeface="Arial"/>
              </a:rPr>
              <a:t>|</a:t>
            </a:r>
            <a:r>
              <a:rPr lang="it-IT" b="1">
                <a:latin typeface="Arial"/>
                <a:cs typeface="Arial"/>
              </a:rPr>
              <a:t>  </a:t>
            </a:r>
            <a:r>
              <a:rPr lang="it-IT" b="1" spc="-60">
                <a:latin typeface="Arial"/>
                <a:cs typeface="Arial"/>
              </a:rPr>
              <a:t> </a:t>
            </a:r>
            <a:fld id="{81D60167-4931-47E6-BA6A-407CBD079E47}" type="slidenum">
              <a:rPr b="1" spc="35" smtClean="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300180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286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291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1D8BD707-D9CF-40AE-B4C6-C98DA3205C09}" type="datetimeFigureOut">
              <a:rPr lang="en-US" smtClean="0"/>
              <a:t>11/8/2022</a:t>
            </a:fld>
            <a:endParaRPr lang="en-US"/>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pPr marL="66675">
              <a:lnSpc>
                <a:spcPts val="795"/>
              </a:lnSpc>
            </a:pPr>
            <a:r>
              <a:rPr lang="it-IT" spc="10"/>
              <a:t>lin</a:t>
            </a:r>
            <a:r>
              <a:rPr lang="it-IT" spc="5"/>
              <a:t>k</a:t>
            </a:r>
            <a:r>
              <a:rPr lang="it-IT" spc="15"/>
              <a:t>edin.com.companies</a:t>
            </a:r>
            <a:r>
              <a:rPr lang="it-IT"/>
              <a:t>  </a:t>
            </a:r>
            <a:r>
              <a:rPr lang="it-IT" spc="-60"/>
              <a:t> </a:t>
            </a:r>
            <a:r>
              <a:rPr lang="it-IT" b="1" spc="-45">
                <a:latin typeface="Arial"/>
                <a:cs typeface="Arial"/>
              </a:rPr>
              <a:t>|</a:t>
            </a:r>
            <a:r>
              <a:rPr lang="it-IT" b="1">
                <a:latin typeface="Arial"/>
                <a:cs typeface="Arial"/>
              </a:rPr>
              <a:t>  </a:t>
            </a:r>
            <a:r>
              <a:rPr lang="it-IT" b="1" spc="-60">
                <a:latin typeface="Arial"/>
                <a:cs typeface="Arial"/>
              </a:rPr>
              <a:t> </a:t>
            </a:r>
            <a:fld id="{81D60167-4931-47E6-BA6A-407CBD079E47}" type="slidenum">
              <a:rPr b="1" spc="35" smtClean="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2204373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29841" y="365126"/>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4" name="Segnaposto contenuto 3"/>
          <p:cNvSpPr>
            <a:spLocks noGrp="1"/>
          </p:cNvSpPr>
          <p:nvPr>
            <p:ph sz="half" idx="2"/>
          </p:nvPr>
        </p:nvSpPr>
        <p:spPr>
          <a:xfrm>
            <a:off x="629842" y="2505075"/>
            <a:ext cx="3868340"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6" name="Segnaposto contenuto 5"/>
          <p:cNvSpPr>
            <a:spLocks noGrp="1"/>
          </p:cNvSpPr>
          <p:nvPr>
            <p:ph sz="quarter" idx="4"/>
          </p:nvPr>
        </p:nvSpPr>
        <p:spPr>
          <a:xfrm>
            <a:off x="4629150" y="2505075"/>
            <a:ext cx="3887391"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1D8BD707-D9CF-40AE-B4C6-C98DA3205C09}" type="datetimeFigureOut">
              <a:rPr lang="en-US" smtClean="0"/>
              <a:t>11/8/2022</a:t>
            </a:fld>
            <a:endParaRPr lang="en-US"/>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pPr marL="66675">
              <a:lnSpc>
                <a:spcPts val="795"/>
              </a:lnSpc>
            </a:pPr>
            <a:r>
              <a:rPr lang="it-IT" spc="10"/>
              <a:t>lin</a:t>
            </a:r>
            <a:r>
              <a:rPr lang="it-IT" spc="5"/>
              <a:t>k</a:t>
            </a:r>
            <a:r>
              <a:rPr lang="it-IT" spc="15"/>
              <a:t>edin.com.companies</a:t>
            </a:r>
            <a:r>
              <a:rPr lang="it-IT"/>
              <a:t>  </a:t>
            </a:r>
            <a:r>
              <a:rPr lang="it-IT" spc="-60"/>
              <a:t> </a:t>
            </a:r>
            <a:r>
              <a:rPr lang="it-IT" b="1" spc="-45">
                <a:latin typeface="Arial"/>
                <a:cs typeface="Arial"/>
              </a:rPr>
              <a:t>|</a:t>
            </a:r>
            <a:r>
              <a:rPr lang="it-IT" b="1">
                <a:latin typeface="Arial"/>
                <a:cs typeface="Arial"/>
              </a:rPr>
              <a:t>  </a:t>
            </a:r>
            <a:r>
              <a:rPr lang="it-IT" b="1" spc="-60">
                <a:latin typeface="Arial"/>
                <a:cs typeface="Arial"/>
              </a:rPr>
              <a:t> </a:t>
            </a:r>
            <a:fld id="{81D60167-4931-47E6-BA6A-407CBD079E47}" type="slidenum">
              <a:rPr b="1" spc="35" smtClean="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646744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1D8BD707-D9CF-40AE-B4C6-C98DA3205C09}" type="datetimeFigureOut">
              <a:rPr lang="en-US" smtClean="0"/>
              <a:t>11/8/2022</a:t>
            </a:fld>
            <a:endParaRPr lang="en-US"/>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pPr marL="66675">
              <a:lnSpc>
                <a:spcPts val="795"/>
              </a:lnSpc>
            </a:pPr>
            <a:r>
              <a:rPr lang="it-IT" spc="10"/>
              <a:t>lin</a:t>
            </a:r>
            <a:r>
              <a:rPr lang="it-IT" spc="5"/>
              <a:t>k</a:t>
            </a:r>
            <a:r>
              <a:rPr lang="it-IT" spc="15"/>
              <a:t>edin.com.companies</a:t>
            </a:r>
            <a:r>
              <a:rPr lang="it-IT"/>
              <a:t>  </a:t>
            </a:r>
            <a:r>
              <a:rPr lang="it-IT" spc="-60"/>
              <a:t> </a:t>
            </a:r>
            <a:r>
              <a:rPr lang="it-IT" b="1" spc="-45">
                <a:latin typeface="Arial"/>
                <a:cs typeface="Arial"/>
              </a:rPr>
              <a:t>|</a:t>
            </a:r>
            <a:r>
              <a:rPr lang="it-IT" b="1">
                <a:latin typeface="Arial"/>
                <a:cs typeface="Arial"/>
              </a:rPr>
              <a:t>  </a:t>
            </a:r>
            <a:r>
              <a:rPr lang="it-IT" b="1" spc="-60">
                <a:latin typeface="Arial"/>
                <a:cs typeface="Arial"/>
              </a:rPr>
              <a:t> </a:t>
            </a:r>
            <a:fld id="{81D60167-4931-47E6-BA6A-407CBD079E47}" type="slidenum">
              <a:rPr b="1" spc="35" smtClean="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334782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D8BD707-D9CF-40AE-B4C6-C98DA3205C09}" type="datetimeFigureOut">
              <a:rPr lang="en-US" smtClean="0"/>
              <a:t>11/8/2022</a:t>
            </a:fld>
            <a:endParaRPr lang="en-US"/>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pPr marL="66675">
              <a:lnSpc>
                <a:spcPts val="795"/>
              </a:lnSpc>
            </a:pPr>
            <a:r>
              <a:rPr lang="it-IT" spc="10"/>
              <a:t>lin</a:t>
            </a:r>
            <a:r>
              <a:rPr lang="it-IT" spc="5"/>
              <a:t>k</a:t>
            </a:r>
            <a:r>
              <a:rPr lang="it-IT" spc="15"/>
              <a:t>edin.com.companies</a:t>
            </a:r>
            <a:r>
              <a:rPr lang="it-IT"/>
              <a:t>  </a:t>
            </a:r>
            <a:r>
              <a:rPr lang="it-IT" spc="-60"/>
              <a:t> </a:t>
            </a:r>
            <a:r>
              <a:rPr lang="it-IT" b="1" spc="-45">
                <a:latin typeface="Arial"/>
                <a:cs typeface="Arial"/>
              </a:rPr>
              <a:t>|</a:t>
            </a:r>
            <a:r>
              <a:rPr lang="it-IT" b="1">
                <a:latin typeface="Arial"/>
                <a:cs typeface="Arial"/>
              </a:rPr>
              <a:t>  </a:t>
            </a:r>
            <a:r>
              <a:rPr lang="it-IT" b="1" spc="-60">
                <a:latin typeface="Arial"/>
                <a:cs typeface="Arial"/>
              </a:rPr>
              <a:t> </a:t>
            </a:r>
            <a:fld id="{81D60167-4931-47E6-BA6A-407CBD079E47}" type="slidenum">
              <a:rPr b="1" spc="35" smtClean="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1982763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a:t>
            </a:r>
          </a:p>
        </p:txBody>
      </p:sp>
      <p:sp>
        <p:nvSpPr>
          <p:cNvPr id="3" name="Segnaposto contenut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1D8BD707-D9CF-40AE-B4C6-C98DA3205C09}" type="datetimeFigureOut">
              <a:rPr lang="en-US" smtClean="0"/>
              <a:t>11/8/2022</a:t>
            </a:fld>
            <a:endParaRPr lang="en-US"/>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pPr marL="66675">
              <a:lnSpc>
                <a:spcPts val="795"/>
              </a:lnSpc>
            </a:pPr>
            <a:r>
              <a:rPr lang="it-IT" spc="10"/>
              <a:t>lin</a:t>
            </a:r>
            <a:r>
              <a:rPr lang="it-IT" spc="5"/>
              <a:t>k</a:t>
            </a:r>
            <a:r>
              <a:rPr lang="it-IT" spc="15"/>
              <a:t>edin.com.companies</a:t>
            </a:r>
            <a:r>
              <a:rPr lang="it-IT"/>
              <a:t>  </a:t>
            </a:r>
            <a:r>
              <a:rPr lang="it-IT" spc="-60"/>
              <a:t> </a:t>
            </a:r>
            <a:r>
              <a:rPr lang="it-IT" b="1" spc="-45">
                <a:latin typeface="Arial"/>
                <a:cs typeface="Arial"/>
              </a:rPr>
              <a:t>|</a:t>
            </a:r>
            <a:r>
              <a:rPr lang="it-IT" b="1">
                <a:latin typeface="Arial"/>
                <a:cs typeface="Arial"/>
              </a:rPr>
              <a:t>  </a:t>
            </a:r>
            <a:r>
              <a:rPr lang="it-IT" b="1" spc="-60">
                <a:latin typeface="Arial"/>
                <a:cs typeface="Arial"/>
              </a:rPr>
              <a:t> </a:t>
            </a:r>
            <a:fld id="{81D60167-4931-47E6-BA6A-407CBD079E47}" type="slidenum">
              <a:rPr b="1" spc="35" smtClean="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81260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a:t>
            </a:r>
          </a:p>
        </p:txBody>
      </p:sp>
      <p:sp>
        <p:nvSpPr>
          <p:cNvPr id="3" name="Segnaposto immagin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1D8BD707-D9CF-40AE-B4C6-C98DA3205C09}" type="datetimeFigureOut">
              <a:rPr lang="en-US" smtClean="0"/>
              <a:t>11/8/2022</a:t>
            </a:fld>
            <a:endParaRPr lang="en-US"/>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pPr marL="66675">
              <a:lnSpc>
                <a:spcPts val="795"/>
              </a:lnSpc>
            </a:pPr>
            <a:r>
              <a:rPr lang="it-IT" spc="10"/>
              <a:t>lin</a:t>
            </a:r>
            <a:r>
              <a:rPr lang="it-IT" spc="5"/>
              <a:t>k</a:t>
            </a:r>
            <a:r>
              <a:rPr lang="it-IT" spc="15"/>
              <a:t>edin.com.companies</a:t>
            </a:r>
            <a:r>
              <a:rPr lang="it-IT"/>
              <a:t>  </a:t>
            </a:r>
            <a:r>
              <a:rPr lang="it-IT" spc="-60"/>
              <a:t> </a:t>
            </a:r>
            <a:r>
              <a:rPr lang="it-IT" b="1" spc="-45">
                <a:latin typeface="Arial"/>
                <a:cs typeface="Arial"/>
              </a:rPr>
              <a:t>|</a:t>
            </a:r>
            <a:r>
              <a:rPr lang="it-IT" b="1">
                <a:latin typeface="Arial"/>
                <a:cs typeface="Arial"/>
              </a:rPr>
              <a:t>  </a:t>
            </a:r>
            <a:r>
              <a:rPr lang="it-IT" b="1" spc="-60">
                <a:latin typeface="Arial"/>
                <a:cs typeface="Arial"/>
              </a:rPr>
              <a:t> </a:t>
            </a:r>
            <a:fld id="{81D60167-4931-47E6-BA6A-407CBD079E47}" type="slidenum">
              <a:rPr b="1" spc="35" smtClean="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2235065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t>11/8/2022</a:t>
            </a:fld>
            <a:endParaRPr lang="en-US"/>
          </a:p>
        </p:txBody>
      </p:sp>
      <p:sp>
        <p:nvSpPr>
          <p:cNvPr id="5" name="Segnaposto piè di pa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66675">
              <a:lnSpc>
                <a:spcPts val="795"/>
              </a:lnSpc>
            </a:pPr>
            <a:r>
              <a:rPr lang="it-IT" spc="10"/>
              <a:t>lin</a:t>
            </a:r>
            <a:r>
              <a:rPr lang="it-IT" spc="5"/>
              <a:t>k</a:t>
            </a:r>
            <a:r>
              <a:rPr lang="it-IT" spc="15"/>
              <a:t>edin.com.companies</a:t>
            </a:r>
            <a:r>
              <a:rPr lang="it-IT"/>
              <a:t>  </a:t>
            </a:r>
            <a:r>
              <a:rPr lang="it-IT" spc="-60"/>
              <a:t> </a:t>
            </a:r>
            <a:r>
              <a:rPr lang="it-IT" b="1" spc="-45">
                <a:latin typeface="Arial"/>
                <a:cs typeface="Arial"/>
              </a:rPr>
              <a:t>|</a:t>
            </a:r>
            <a:r>
              <a:rPr lang="it-IT" b="1">
                <a:latin typeface="Arial"/>
                <a:cs typeface="Arial"/>
              </a:rPr>
              <a:t>  </a:t>
            </a:r>
            <a:r>
              <a:rPr lang="it-IT" b="1" spc="-60">
                <a:latin typeface="Arial"/>
                <a:cs typeface="Arial"/>
              </a:rPr>
              <a:t> </a:t>
            </a:r>
            <a:fld id="{81D60167-4931-47E6-BA6A-407CBD079E47}" type="slidenum">
              <a:rPr b="1" spc="35" smtClean="0">
                <a:latin typeface="Arial"/>
                <a:cs typeface="Arial"/>
              </a:rPr>
              <a:t>‹N›</a:t>
            </a:fld>
            <a:endParaRPr b="1" spc="35" dirty="0">
              <a:latin typeface="Arial"/>
              <a:cs typeface="Arial"/>
            </a:endParaRPr>
          </a:p>
        </p:txBody>
      </p:sp>
    </p:spTree>
    <p:extLst>
      <p:ext uri="{BB962C8B-B14F-4D97-AF65-F5344CB8AC3E}">
        <p14:creationId xmlns:p14="http://schemas.microsoft.com/office/powerpoint/2010/main" val="217354450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ttangolo 3"/>
          <p:cNvSpPr/>
          <p:nvPr/>
        </p:nvSpPr>
        <p:spPr>
          <a:xfrm>
            <a:off x="228600" y="2125980"/>
            <a:ext cx="8623520" cy="954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1333500" y="2125961"/>
            <a:ext cx="6413720" cy="1015663"/>
          </a:xfrm>
          <a:prstGeom prst="rect">
            <a:avLst/>
          </a:prstGeom>
          <a:solidFill>
            <a:schemeClr val="bg1"/>
          </a:solidFill>
        </p:spPr>
        <p:txBody>
          <a:bodyPr wrap="square" rtlCol="0">
            <a:spAutoFit/>
          </a:bodyPr>
          <a:lstStyle/>
          <a:p>
            <a:pPr algn="ctr"/>
            <a:r>
              <a:rPr lang="it-IT" sz="2000" i="1" dirty="0">
                <a:cs typeface="Arial BOLD" panose="020B0704020202020204" pitchFamily="34" charset="0"/>
              </a:rPr>
              <a:t>Elezioni suppletive per </a:t>
            </a:r>
            <a:r>
              <a:rPr lang="it-IT" sz="2000" i="1">
                <a:cs typeface="Arial BOLD" panose="020B0704020202020204" pitchFamily="34" charset="0"/>
              </a:rPr>
              <a:t>la nomina di </a:t>
            </a:r>
            <a:r>
              <a:rPr lang="it-IT" sz="2000" i="1" dirty="0">
                <a:cs typeface="Arial BOLD" panose="020B0704020202020204" pitchFamily="34" charset="0"/>
              </a:rPr>
              <a:t>un rappresentante dei docenti di lingua e cultura italiana e dei docenti comandati a esaurimento nel Senato Accademico (10 novembre 2022)</a:t>
            </a:r>
            <a:endParaRPr lang="it-IT" sz="2000" i="1" dirty="0">
              <a:solidFill>
                <a:srgbClr val="FF0000"/>
              </a:solidFill>
              <a:cs typeface="Arial BOLD" panose="020B0704020202020204" pitchFamily="34" charset="0"/>
            </a:endParaRPr>
          </a:p>
        </p:txBody>
      </p:sp>
      <p:pic>
        <p:nvPicPr>
          <p:cNvPr id="6" name="Picture 2" descr="Utilizzo del logo di Ateneo | Università per Stranieri di Perugia">
            <a:extLst>
              <a:ext uri="{FF2B5EF4-FFF2-40B4-BE49-F238E27FC236}">
                <a16:creationId xmlns:a16="http://schemas.microsoft.com/office/drawing/2014/main" id="{34382C28-2704-477A-95B3-43544BB6B3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54" y="152400"/>
            <a:ext cx="2312446" cy="1100405"/>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655" y="6019800"/>
            <a:ext cx="1277240" cy="549197"/>
          </a:xfrm>
          <a:prstGeom prst="rect">
            <a:avLst/>
          </a:prstGeom>
        </p:spPr>
      </p:pic>
    </p:spTree>
    <p:extLst>
      <p:ext uri="{BB962C8B-B14F-4D97-AF65-F5344CB8AC3E}">
        <p14:creationId xmlns:p14="http://schemas.microsoft.com/office/powerpoint/2010/main" val="1017963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04800" y="381000"/>
            <a:ext cx="7772400" cy="461665"/>
          </a:xfrm>
        </p:spPr>
        <p:txBody>
          <a:bodyPr/>
          <a:lstStyle/>
          <a:p>
            <a:r>
              <a:rPr lang="it-IT" dirty="0">
                <a:solidFill>
                  <a:srgbClr val="D90D0D"/>
                </a:solidFill>
              </a:rPr>
              <a:t>Domande e Risposte</a:t>
            </a:r>
          </a:p>
        </p:txBody>
      </p:sp>
      <p:sp>
        <p:nvSpPr>
          <p:cNvPr id="4" name="Rettangolo 3"/>
          <p:cNvSpPr/>
          <p:nvPr/>
        </p:nvSpPr>
        <p:spPr>
          <a:xfrm>
            <a:off x="304800" y="1219200"/>
            <a:ext cx="8763000" cy="3754874"/>
          </a:xfrm>
          <a:prstGeom prst="rect">
            <a:avLst/>
          </a:prstGeom>
        </p:spPr>
        <p:txBody>
          <a:bodyPr wrap="square">
            <a:spAutoFit/>
          </a:bodyPr>
          <a:lstStyle/>
          <a:p>
            <a:r>
              <a:rPr lang="it-IT" sz="1400" i="1" dirty="0"/>
              <a:t>I server che ospitano i dati vengono gestiti da ELIGO?</a:t>
            </a:r>
          </a:p>
          <a:p>
            <a:r>
              <a:rPr lang="it-IT" sz="1400" dirty="0"/>
              <a:t>No. ELIGO lavora su </a:t>
            </a:r>
            <a:r>
              <a:rPr lang="it-IT" sz="1400" dirty="0" err="1"/>
              <a:t>Cloud</a:t>
            </a:r>
            <a:r>
              <a:rPr lang="it-IT" sz="1400" dirty="0"/>
              <a:t> ARUBA certificato per la sicurezza e continuità del suo servizio. Inoltre i dati sono completamente gestiti nel rispetto della GDPR. </a:t>
            </a:r>
          </a:p>
          <a:p>
            <a:endParaRPr lang="it-IT" sz="1400" dirty="0"/>
          </a:p>
          <a:p>
            <a:r>
              <a:rPr lang="it-IT" sz="1400" i="1" dirty="0"/>
              <a:t>I dati dell'elezione vengono utilizzati da ELIGO anche dopo l'elezione?</a:t>
            </a:r>
          </a:p>
          <a:p>
            <a:r>
              <a:rPr lang="it-IT" sz="1400" dirty="0"/>
              <a:t>No. I dati non verranno mai utilizzati per motivi diversi da quelli della votazione stessa. </a:t>
            </a:r>
          </a:p>
          <a:p>
            <a:r>
              <a:rPr lang="it-IT" sz="1400" dirty="0"/>
              <a:t>Tutti i dati personali vengono cancellati dopo 30 giorni conclusa l'elezione.</a:t>
            </a:r>
          </a:p>
          <a:p>
            <a:endParaRPr lang="it-IT" sz="1400" dirty="0"/>
          </a:p>
          <a:p>
            <a:r>
              <a:rPr lang="it-IT" sz="1400" i="1" dirty="0"/>
              <a:t>Cosa succede se durante la votazione si spegne accidentalmente il PC oppure si chiude il browser?</a:t>
            </a:r>
          </a:p>
          <a:p>
            <a:r>
              <a:rPr lang="it-IT" sz="1400" dirty="0"/>
              <a:t>Finché non è stata effettuata la conferma della votazione il votante può accedere e concludere l’espressione del voto.</a:t>
            </a:r>
          </a:p>
          <a:p>
            <a:endParaRPr lang="it-IT" sz="1400" dirty="0"/>
          </a:p>
          <a:p>
            <a:r>
              <a:rPr lang="it-IT" sz="1400" i="1" dirty="0"/>
              <a:t>Cosa succede se il votante esprime un numero di preferenze superiore al consentito?</a:t>
            </a:r>
          </a:p>
          <a:p>
            <a:r>
              <a:rPr lang="it-IT" sz="1400" dirty="0"/>
              <a:t>Il sistema ELIGO segnala l’errore, e impedisce il voto facendo ripetere la votazione.</a:t>
            </a:r>
          </a:p>
          <a:p>
            <a:endParaRPr lang="it-IT" sz="1400" dirty="0"/>
          </a:p>
          <a:p>
            <a:r>
              <a:rPr lang="it-IT" sz="1400" i="1" dirty="0"/>
              <a:t>È previsto il time-out?</a:t>
            </a:r>
          </a:p>
          <a:p>
            <a:pPr algn="just"/>
            <a:r>
              <a:rPr lang="it-IT" sz="1400" dirty="0"/>
              <a:t>Sì. Qualora il sistema non registri movimenti per 20 minuti, viene interrotta automaticamente la votazione,</a:t>
            </a:r>
          </a:p>
          <a:p>
            <a:r>
              <a:rPr lang="it-IT" sz="1400" dirty="0"/>
              <a:t>che può poi, ovviamente, ripartire dall’inizio.</a:t>
            </a:r>
            <a:endParaRPr lang="it-IT" sz="1400" dirty="0">
              <a:latin typeface="CIDFont+F3"/>
            </a:endParaRPr>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655" y="6019800"/>
            <a:ext cx="1277240" cy="549197"/>
          </a:xfrm>
          <a:prstGeom prst="rect">
            <a:avLst/>
          </a:prstGeom>
        </p:spPr>
      </p:pic>
    </p:spTree>
    <p:extLst>
      <p:ext uri="{BB962C8B-B14F-4D97-AF65-F5344CB8AC3E}">
        <p14:creationId xmlns:p14="http://schemas.microsoft.com/office/powerpoint/2010/main" val="285797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81000" y="1752600"/>
            <a:ext cx="4572000" cy="2174441"/>
          </a:xfrm>
          <a:prstGeom prst="rect">
            <a:avLst/>
          </a:prstGeom>
        </p:spPr>
        <p:txBody>
          <a:bodyPr>
            <a:spAutoFit/>
          </a:bodyPr>
          <a:lstStyle/>
          <a:p>
            <a:pPr eaLnBrk="1" hangingPunct="1">
              <a:lnSpc>
                <a:spcPct val="150000"/>
              </a:lnSpc>
              <a:defRPr/>
            </a:pPr>
            <a:r>
              <a:rPr lang="en-US" sz="2400" b="1" dirty="0">
                <a:latin typeface="Arial" panose="020B0604020202020204" pitchFamily="34" charset="0"/>
                <a:ea typeface="ＭＳ Ｐゴシック" charset="0"/>
                <a:cs typeface="Arial" panose="020B0604020202020204" pitchFamily="34" charset="0"/>
              </a:rPr>
              <a:t>Grazie per </a:t>
            </a:r>
            <a:r>
              <a:rPr lang="en-US" sz="2400" b="1" dirty="0" err="1">
                <a:latin typeface="Arial" panose="020B0604020202020204" pitchFamily="34" charset="0"/>
                <a:ea typeface="ＭＳ Ｐゴシック" charset="0"/>
                <a:cs typeface="Arial" panose="020B0604020202020204" pitchFamily="34" charset="0"/>
              </a:rPr>
              <a:t>l’attenzione</a:t>
            </a:r>
            <a:r>
              <a:rPr lang="en-US" sz="2400" b="1" dirty="0">
                <a:latin typeface="Arial" panose="020B0604020202020204" pitchFamily="34" charset="0"/>
                <a:ea typeface="ＭＳ Ｐゴシック" charset="0"/>
                <a:cs typeface="Arial" panose="020B0604020202020204" pitchFamily="34" charset="0"/>
              </a:rPr>
              <a:t>!</a:t>
            </a:r>
          </a:p>
          <a:p>
            <a:pPr eaLnBrk="1" hangingPunct="1">
              <a:lnSpc>
                <a:spcPct val="150000"/>
              </a:lnSpc>
              <a:defRPr/>
            </a:pPr>
            <a:endParaRPr lang="en-US" sz="1600" dirty="0">
              <a:solidFill>
                <a:srgbClr val="C00000"/>
              </a:solidFill>
              <a:latin typeface="Arial" panose="020B0604020202020204" pitchFamily="34" charset="0"/>
              <a:ea typeface="ＭＳ Ｐゴシック" charset="0"/>
              <a:cs typeface="Arial" panose="020B0604020202020204" pitchFamily="34" charset="0"/>
            </a:endParaRPr>
          </a:p>
          <a:p>
            <a:pPr eaLnBrk="1" hangingPunct="1">
              <a:lnSpc>
                <a:spcPct val="150000"/>
              </a:lnSpc>
              <a:defRPr/>
            </a:pPr>
            <a:r>
              <a:rPr lang="en-US" sz="1600" dirty="0" err="1">
                <a:latin typeface="Arial" panose="020B0604020202020204" pitchFamily="34" charset="0"/>
                <a:ea typeface="ＭＳ Ｐゴシック" charset="0"/>
                <a:cs typeface="Arial" panose="020B0604020202020204" pitchFamily="34" charset="0"/>
              </a:rPr>
              <a:t>Contatti</a:t>
            </a:r>
            <a:r>
              <a:rPr lang="en-US" sz="1600" dirty="0">
                <a:latin typeface="Arial" panose="020B0604020202020204" pitchFamily="34" charset="0"/>
                <a:ea typeface="ＭＳ Ｐゴシック" charset="0"/>
                <a:cs typeface="Arial" panose="020B0604020202020204" pitchFamily="34" charset="0"/>
              </a:rPr>
              <a:t>: elezioni@unistrapg.it</a:t>
            </a:r>
            <a:br>
              <a:rPr lang="en-US" sz="1600" dirty="0">
                <a:latin typeface="Arial" panose="020B0604020202020204" pitchFamily="34" charset="0"/>
                <a:ea typeface="ＭＳ Ｐゴシック" charset="0"/>
                <a:cs typeface="Arial" panose="020B0604020202020204" pitchFamily="34" charset="0"/>
              </a:rPr>
            </a:br>
            <a:endParaRPr lang="en-US" sz="1710" dirty="0">
              <a:solidFill>
                <a:schemeClr val="bg1">
                  <a:lumMod val="50000"/>
                </a:schemeClr>
              </a:solidFill>
              <a:latin typeface="Futura Std Medium"/>
              <a:ea typeface="ＭＳ Ｐゴシック" charset="0"/>
              <a:cs typeface="Futura Std Medium"/>
            </a:endParaRPr>
          </a:p>
          <a:p>
            <a:pPr eaLnBrk="1" hangingPunct="1">
              <a:lnSpc>
                <a:spcPct val="150000"/>
              </a:lnSpc>
              <a:defRPr/>
            </a:pPr>
            <a:endParaRPr lang="en-US" sz="1710" dirty="0">
              <a:solidFill>
                <a:schemeClr val="bg1">
                  <a:lumMod val="50000"/>
                </a:schemeClr>
              </a:solidFill>
              <a:latin typeface="Futura Std Medium"/>
              <a:ea typeface="ＭＳ Ｐゴシック" charset="0"/>
              <a:cs typeface="Futura Std Medium"/>
            </a:endParaRPr>
          </a:p>
        </p:txBody>
      </p:sp>
      <p:pic>
        <p:nvPicPr>
          <p:cNvPr id="12" name="Immagin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5943600"/>
            <a:ext cx="1277240" cy="549197"/>
          </a:xfrm>
          <a:prstGeom prst="rect">
            <a:avLst/>
          </a:prstGeom>
        </p:spPr>
      </p:pic>
      <p:pic>
        <p:nvPicPr>
          <p:cNvPr id="14" name="Picture 18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72911" y="994158"/>
            <a:ext cx="3781553" cy="414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Utilizzo del logo di Ateneo | Università per Stranieri di Perugia">
            <a:extLst>
              <a:ext uri="{FF2B5EF4-FFF2-40B4-BE49-F238E27FC236}">
                <a16:creationId xmlns:a16="http://schemas.microsoft.com/office/drawing/2014/main" id="{34382C28-2704-477A-95B3-43544BB6B3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304800"/>
            <a:ext cx="2312446" cy="1100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8240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152400"/>
            <a:ext cx="9144000" cy="4585871"/>
          </a:xfrm>
          <a:prstGeom prst="rect">
            <a:avLst/>
          </a:prstGeom>
        </p:spPr>
        <p:txBody>
          <a:bodyPr wrap="square">
            <a:spAutoFit/>
          </a:bodyPr>
          <a:lstStyle/>
          <a:p>
            <a:r>
              <a:rPr lang="it-IT" sz="2000" dirty="0"/>
              <a:t>Procedimento elettorale </a:t>
            </a:r>
          </a:p>
          <a:p>
            <a:pPr marL="285750" indent="-285750">
              <a:buFont typeface="Arial" panose="020B0604020202020204" pitchFamily="34" charset="0"/>
              <a:buChar char="•"/>
            </a:pPr>
            <a:endParaRPr lang="it-IT" sz="1600" dirty="0"/>
          </a:p>
          <a:p>
            <a:pPr marL="285750" indent="-285750" algn="just">
              <a:buFont typeface="Arial" panose="020B0604020202020204" pitchFamily="34" charset="0"/>
              <a:buChar char="•"/>
            </a:pPr>
            <a:r>
              <a:rPr lang="it-IT" sz="1600" dirty="0"/>
              <a:t>Gli elenchi degli aventi diritto all’elettorato attivo e passivo sono pubblicati con le modalità indicate nei decreti di indizione</a:t>
            </a:r>
          </a:p>
          <a:p>
            <a:pPr marL="285750" indent="-285750" algn="just">
              <a:buFont typeface="Arial" panose="020B0604020202020204" pitchFamily="34" charset="0"/>
              <a:buChar char="•"/>
            </a:pPr>
            <a:r>
              <a:rPr lang="it-IT" sz="1600" dirty="0"/>
              <a:t>Il giorno e l’ora stabiliti, dopo la costituzione del Seggio Elettorale, il Presidente dichiara aperta la votazione</a:t>
            </a:r>
          </a:p>
          <a:p>
            <a:pPr marL="285750" indent="-285750" algn="just">
              <a:buFont typeface="Arial" panose="020B0604020202020204" pitchFamily="34" charset="0"/>
              <a:buChar char="•"/>
            </a:pPr>
            <a:r>
              <a:rPr lang="it-IT" sz="1600" dirty="0"/>
              <a:t>La procedura per l’espressione del voto online è attiva esclusivamente nel seguente intervallo temporale di apertura del voto:</a:t>
            </a:r>
          </a:p>
          <a:p>
            <a:pPr marL="742950" lvl="1" indent="-285750">
              <a:buFont typeface="Wingdings" panose="05000000000000000000" pitchFamily="2" charset="2"/>
              <a:buChar char="v"/>
            </a:pPr>
            <a:r>
              <a:rPr lang="it-IT" sz="1600" dirty="0"/>
              <a:t>10 novembre 2022, dalle 9:00 alle 16:00</a:t>
            </a:r>
          </a:p>
          <a:p>
            <a:pPr marL="285750" indent="-285750" algn="just">
              <a:buFont typeface="Arial" panose="020B0604020202020204" pitchFamily="34" charset="0"/>
              <a:buChar char="•"/>
            </a:pPr>
            <a:r>
              <a:rPr lang="it-IT" sz="1600" dirty="0"/>
              <a:t>Il sistema di voto elettronico garantisce la segretezza, l’anonimato, l’unicità, l’integrità (intesa come non manipolabilità da parte di terzi) e la non ripudiabilità del voto, nonché la correttezza dello scrutinio elettronico</a:t>
            </a:r>
          </a:p>
          <a:p>
            <a:pPr marL="285750" indent="-285750" algn="just">
              <a:buFont typeface="Arial" panose="020B0604020202020204" pitchFamily="34" charset="0"/>
              <a:buChar char="•"/>
            </a:pPr>
            <a:r>
              <a:rPr lang="it-IT" sz="1600" dirty="0"/>
              <a:t>Le operazioni di spoglio avvengono a cura del Seggio Elettorale alla presenza della Commissione Elettorale e con il personale del Servizio Organi Collegiali. Il Presidente o un altro componente del Seggio condivide il proprio schermo e viene dato avvio alla procedura di scrutinio elettronico che viene trasmessa in diretta streaming visualizzabile all’interno del Sito di Ateneo</a:t>
            </a:r>
          </a:p>
          <a:p>
            <a:pPr marL="285750" indent="-285750">
              <a:buFont typeface="Arial" panose="020B0604020202020204" pitchFamily="34" charset="0"/>
              <a:buChar char="•"/>
            </a:pPr>
            <a:r>
              <a:rPr lang="it-IT" sz="1600" dirty="0"/>
              <a:t>La Commissione prende atto con proprio verbale dei risultati verbalizzati dal Seggio Elettorale e, nel caso di raggiungimento del quorum, li comunica al Rettore per la proclamazione degli eletti. </a:t>
            </a:r>
          </a:p>
        </p:txBody>
      </p:sp>
    </p:spTree>
    <p:extLst>
      <p:ext uri="{BB962C8B-B14F-4D97-AF65-F5344CB8AC3E}">
        <p14:creationId xmlns:p14="http://schemas.microsoft.com/office/powerpoint/2010/main" val="1132907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cstate="print">
            <a:extLst>
              <a:ext uri="{28A0092B-C50C-407E-A947-70E740481C1C}">
                <a14:useLocalDpi xmlns:a14="http://schemas.microsoft.com/office/drawing/2010/main" val="0"/>
              </a:ext>
            </a:extLst>
          </a:blip>
          <a:srcRect l="32500" t="10000" r="6000"/>
          <a:stretch/>
        </p:blipFill>
        <p:spPr>
          <a:xfrm>
            <a:off x="2895600" y="0"/>
            <a:ext cx="6248400" cy="6858000"/>
          </a:xfrm>
          <a:prstGeom prst="rect">
            <a:avLst/>
          </a:prstGeom>
        </p:spPr>
      </p:pic>
      <p:sp>
        <p:nvSpPr>
          <p:cNvPr id="6" name="object 6"/>
          <p:cNvSpPr txBox="1"/>
          <p:nvPr/>
        </p:nvSpPr>
        <p:spPr>
          <a:xfrm>
            <a:off x="381000" y="3429000"/>
            <a:ext cx="3092184" cy="800219"/>
          </a:xfrm>
          <a:prstGeom prst="rect">
            <a:avLst/>
          </a:prstGeom>
        </p:spPr>
        <p:txBody>
          <a:bodyPr vert="horz" wrap="square" lIns="0" tIns="0" rIns="0" bIns="0" rtlCol="0">
            <a:spAutoFit/>
          </a:bodyPr>
          <a:lstStyle/>
          <a:p>
            <a:pPr marL="12560"/>
            <a:r>
              <a:rPr lang="en-US" sz="2000" i="1" spc="15" dirty="0" err="1">
                <a:cs typeface="Calibri"/>
              </a:rPr>
              <a:t>Guida</a:t>
            </a:r>
            <a:r>
              <a:rPr lang="en-US" sz="2000" i="1" spc="15" dirty="0">
                <a:cs typeface="Calibri"/>
              </a:rPr>
              <a:t> </a:t>
            </a:r>
            <a:r>
              <a:rPr lang="en-US" sz="2000" i="1" spc="15" dirty="0" err="1">
                <a:cs typeface="Calibri"/>
              </a:rPr>
              <a:t>pratica</a:t>
            </a:r>
            <a:endParaRPr lang="en-US" sz="2000" i="1" spc="15" dirty="0">
              <a:cs typeface="Calibri"/>
            </a:endParaRPr>
          </a:p>
          <a:p>
            <a:pPr marL="12560"/>
            <a:r>
              <a:rPr lang="en-US" sz="3200" b="1" spc="15" dirty="0">
                <a:cs typeface="Calibri"/>
              </a:rPr>
              <a:t>Come </a:t>
            </a:r>
            <a:r>
              <a:rPr lang="en-US" sz="3200" b="1" spc="15" dirty="0" err="1">
                <a:cs typeface="Calibri"/>
              </a:rPr>
              <a:t>si</a:t>
            </a:r>
            <a:r>
              <a:rPr lang="en-US" sz="3200" b="1" spc="15" dirty="0">
                <a:cs typeface="Calibri"/>
              </a:rPr>
              <a:t> </a:t>
            </a:r>
            <a:r>
              <a:rPr lang="en-US" sz="3200" b="1" spc="15" dirty="0" err="1">
                <a:cs typeface="Calibri"/>
              </a:rPr>
              <a:t>vota</a:t>
            </a:r>
            <a:endParaRPr lang="en-US" sz="3200" b="1" spc="15" dirty="0">
              <a:cs typeface="Calibri"/>
            </a:endParaRPr>
          </a:p>
        </p:txBody>
      </p:sp>
      <p:pic>
        <p:nvPicPr>
          <p:cNvPr id="21" name="Immagin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374273"/>
            <a:ext cx="1981200" cy="851891"/>
          </a:xfrm>
          <a:prstGeom prst="rect">
            <a:avLst/>
          </a:prstGeom>
        </p:spPr>
      </p:pic>
    </p:spTree>
    <p:extLst>
      <p:ext uri="{BB962C8B-B14F-4D97-AF65-F5344CB8AC3E}">
        <p14:creationId xmlns:p14="http://schemas.microsoft.com/office/powerpoint/2010/main" val="4209269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04800" y="381000"/>
            <a:ext cx="7772400" cy="461665"/>
          </a:xfrm>
        </p:spPr>
        <p:txBody>
          <a:bodyPr/>
          <a:lstStyle/>
          <a:p>
            <a:r>
              <a:rPr lang="it-IT" dirty="0">
                <a:solidFill>
                  <a:srgbClr val="D90D0D"/>
                </a:solidFill>
              </a:rPr>
              <a:t>Ricevi le credenziali di accesso </a:t>
            </a:r>
          </a:p>
        </p:txBody>
      </p:sp>
      <p:sp>
        <p:nvSpPr>
          <p:cNvPr id="4" name="Rettangolo 3"/>
          <p:cNvSpPr/>
          <p:nvPr/>
        </p:nvSpPr>
        <p:spPr>
          <a:xfrm>
            <a:off x="264767" y="983279"/>
            <a:ext cx="4144851" cy="3139321"/>
          </a:xfrm>
          <a:prstGeom prst="rect">
            <a:avLst/>
          </a:prstGeom>
        </p:spPr>
        <p:txBody>
          <a:bodyPr wrap="square" anchor="t">
            <a:spAutoFit/>
          </a:bodyPr>
          <a:lstStyle/>
          <a:p>
            <a:endParaRPr lang="it-IT" dirty="0"/>
          </a:p>
          <a:p>
            <a:endParaRPr lang="it-IT" dirty="0"/>
          </a:p>
          <a:p>
            <a:r>
              <a:rPr lang="it-IT" dirty="0"/>
              <a:t>- Le credenziali per il voto elettronico sono generate all’atto della configurazione del seggio elettorale elettronico e sono immediatamente inviate all’indirizzo email istituzionale dell’elettore.</a:t>
            </a:r>
            <a:br>
              <a:rPr lang="it-IT" dirty="0"/>
            </a:br>
            <a:r>
              <a:rPr lang="it-IT" dirty="0"/>
              <a:t>- La mail perviene dall’indirizzo «notifica-eligo@evoting.it».</a:t>
            </a:r>
            <a:br>
              <a:rPr lang="it-IT" dirty="0"/>
            </a:br>
            <a:r>
              <a:rPr lang="it-IT" dirty="0"/>
              <a:t>- Cliccare su «ACCEDI» per entrare nella cabina elettorale elettronica.</a:t>
            </a:r>
            <a:endParaRPr lang="it-IT" i="1" dirty="0"/>
          </a:p>
        </p:txBody>
      </p:sp>
      <p:pic>
        <p:nvPicPr>
          <p:cNvPr id="6" name="Immagine 5"/>
          <p:cNvPicPr>
            <a:picLocks noChangeAspect="1"/>
          </p:cNvPicPr>
          <p:nvPr/>
        </p:nvPicPr>
        <p:blipFill rotWithShape="1">
          <a:blip r:embed="rId2" cstate="print">
            <a:extLst>
              <a:ext uri="{28A0092B-C50C-407E-A947-70E740481C1C}">
                <a14:useLocalDpi xmlns:a14="http://schemas.microsoft.com/office/drawing/2010/main" val="0"/>
              </a:ext>
            </a:extLst>
          </a:blip>
          <a:srcRect l="30050" t="15990" r="31138" b="7746"/>
          <a:stretch/>
        </p:blipFill>
        <p:spPr>
          <a:xfrm>
            <a:off x="4724400" y="990600"/>
            <a:ext cx="4343400" cy="4800600"/>
          </a:xfrm>
          <a:prstGeom prst="rect">
            <a:avLst/>
          </a:prstGeom>
        </p:spPr>
      </p:pic>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655" y="6019800"/>
            <a:ext cx="1277240" cy="549197"/>
          </a:xfrm>
          <a:prstGeom prst="rect">
            <a:avLst/>
          </a:prstGeom>
        </p:spPr>
      </p:pic>
    </p:spTree>
    <p:extLst>
      <p:ext uri="{BB962C8B-B14F-4D97-AF65-F5344CB8AC3E}">
        <p14:creationId xmlns:p14="http://schemas.microsoft.com/office/powerpoint/2010/main" val="2038785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04800" y="381000"/>
            <a:ext cx="7772400" cy="461665"/>
          </a:xfrm>
        </p:spPr>
        <p:txBody>
          <a:bodyPr/>
          <a:lstStyle/>
          <a:p>
            <a:r>
              <a:rPr lang="it-IT" dirty="0">
                <a:solidFill>
                  <a:srgbClr val="D90D0D"/>
                </a:solidFill>
              </a:rPr>
              <a:t>Accedi all’area di voto</a:t>
            </a:r>
          </a:p>
        </p:txBody>
      </p:sp>
      <p:sp>
        <p:nvSpPr>
          <p:cNvPr id="4" name="Rettangolo 3"/>
          <p:cNvSpPr/>
          <p:nvPr/>
        </p:nvSpPr>
        <p:spPr>
          <a:xfrm>
            <a:off x="304800" y="1103891"/>
            <a:ext cx="8686800" cy="1477328"/>
          </a:xfrm>
          <a:prstGeom prst="rect">
            <a:avLst/>
          </a:prstGeom>
        </p:spPr>
        <p:txBody>
          <a:bodyPr wrap="square">
            <a:spAutoFit/>
          </a:bodyPr>
          <a:lstStyle/>
          <a:p>
            <a:r>
              <a:rPr lang="it-IT" dirty="0"/>
              <a:t>Per accedere alla piattaforma ELIGO</a:t>
            </a:r>
          </a:p>
          <a:p>
            <a:r>
              <a:rPr lang="it-IT" dirty="0"/>
              <a:t>inserire la username e password ricevuti nel </a:t>
            </a:r>
            <a:r>
              <a:rPr lang="it-IT" dirty="0" err="1"/>
              <a:t>form</a:t>
            </a:r>
            <a:r>
              <a:rPr lang="it-IT" dirty="0"/>
              <a:t> in alto a sinistra</a:t>
            </a:r>
          </a:p>
          <a:p>
            <a:r>
              <a:rPr lang="it-IT" dirty="0"/>
              <a:t>Se si inseriscono le credenziali di accesso con “copia/incolla“, fare attenzione a copiare esclusivamente i caratteri privi dello spazio prima e/o dopo.</a:t>
            </a:r>
          </a:p>
          <a:p>
            <a:r>
              <a:rPr lang="it-IT" dirty="0"/>
              <a:t>Cliccare sul “Accedi“.</a:t>
            </a:r>
            <a:endParaRPr lang="it-IT" dirty="0">
              <a:latin typeface="CIDFont+F3"/>
            </a:endParaRPr>
          </a:p>
        </p:txBody>
      </p:sp>
      <p:pic>
        <p:nvPicPr>
          <p:cNvPr id="7" name="Immagine 6"/>
          <p:cNvPicPr>
            <a:picLocks noChangeAspect="1"/>
          </p:cNvPicPr>
          <p:nvPr/>
        </p:nvPicPr>
        <p:blipFill rotWithShape="1">
          <a:blip r:embed="rId2" cstate="print">
            <a:extLst>
              <a:ext uri="{28A0092B-C50C-407E-A947-70E740481C1C}">
                <a14:useLocalDpi xmlns:a14="http://schemas.microsoft.com/office/drawing/2010/main" val="0"/>
              </a:ext>
            </a:extLst>
          </a:blip>
          <a:srcRect t="12013" r="1283" b="5725"/>
          <a:stretch/>
        </p:blipFill>
        <p:spPr>
          <a:xfrm>
            <a:off x="14903" y="2578910"/>
            <a:ext cx="9129097" cy="4279090"/>
          </a:xfrm>
          <a:prstGeom prst="rect">
            <a:avLst/>
          </a:prstGeom>
        </p:spPr>
      </p:pic>
    </p:spTree>
    <p:extLst>
      <p:ext uri="{BB962C8B-B14F-4D97-AF65-F5344CB8AC3E}">
        <p14:creationId xmlns:p14="http://schemas.microsoft.com/office/powerpoint/2010/main" val="2982245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04800" y="381000"/>
            <a:ext cx="7772400" cy="461665"/>
          </a:xfrm>
        </p:spPr>
        <p:txBody>
          <a:bodyPr/>
          <a:lstStyle/>
          <a:p>
            <a:r>
              <a:rPr lang="it-IT" dirty="0">
                <a:solidFill>
                  <a:srgbClr val="D90D0D"/>
                </a:solidFill>
              </a:rPr>
              <a:t>Esprimi il tuo voto</a:t>
            </a:r>
          </a:p>
        </p:txBody>
      </p:sp>
      <p:sp>
        <p:nvSpPr>
          <p:cNvPr id="4" name="Rettangolo 3"/>
          <p:cNvSpPr/>
          <p:nvPr/>
        </p:nvSpPr>
        <p:spPr>
          <a:xfrm>
            <a:off x="288636" y="1295400"/>
            <a:ext cx="2895600" cy="3416320"/>
          </a:xfrm>
          <a:prstGeom prst="rect">
            <a:avLst/>
          </a:prstGeom>
        </p:spPr>
        <p:txBody>
          <a:bodyPr wrap="square">
            <a:spAutoFit/>
          </a:bodyPr>
          <a:lstStyle/>
          <a:p>
            <a:r>
              <a:rPr lang="it-IT" dirty="0"/>
              <a:t>Verrà visualizzata la scheda o le schede da votare.</a:t>
            </a:r>
          </a:p>
          <a:p>
            <a:r>
              <a:rPr lang="it-IT" dirty="0"/>
              <a:t>Per esprimere il voto selezionare il bottoncino relativo al candidato scelto per assegnare la/le preferenze. </a:t>
            </a:r>
            <a:r>
              <a:rPr lang="it-IT" dirty="0" err="1"/>
              <a:t>Ri</a:t>
            </a:r>
            <a:r>
              <a:rPr lang="it-IT" dirty="0"/>
              <a:t>-premi per deselezionare il candidato e selezionarne un altro</a:t>
            </a:r>
          </a:p>
          <a:p>
            <a:endParaRPr lang="it-IT" dirty="0"/>
          </a:p>
          <a:p>
            <a:r>
              <a:rPr lang="it-IT" dirty="0"/>
              <a:t>Cliccare “Conferma preferenze“</a:t>
            </a:r>
          </a:p>
        </p:txBody>
      </p:sp>
      <p:pic>
        <p:nvPicPr>
          <p:cNvPr id="3" name="Immagine 2"/>
          <p:cNvPicPr>
            <a:picLocks noChangeAspect="1"/>
          </p:cNvPicPr>
          <p:nvPr/>
        </p:nvPicPr>
        <p:blipFill rotWithShape="1">
          <a:blip r:embed="rId2" cstate="print">
            <a:extLst>
              <a:ext uri="{28A0092B-C50C-407E-A947-70E740481C1C}">
                <a14:useLocalDpi xmlns:a14="http://schemas.microsoft.com/office/drawing/2010/main" val="0"/>
              </a:ext>
            </a:extLst>
          </a:blip>
          <a:srcRect l="16063" t="11975" r="18183" b="7098"/>
          <a:stretch/>
        </p:blipFill>
        <p:spPr>
          <a:xfrm>
            <a:off x="3200400" y="1371600"/>
            <a:ext cx="5943600" cy="4114800"/>
          </a:xfrm>
          <a:prstGeom prst="rect">
            <a:avLst/>
          </a:prstGeom>
        </p:spPr>
      </p:pic>
      <p:pic>
        <p:nvPicPr>
          <p:cNvPr id="9" name="Immagin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655" y="6019800"/>
            <a:ext cx="1277240" cy="549197"/>
          </a:xfrm>
          <a:prstGeom prst="rect">
            <a:avLst/>
          </a:prstGeom>
        </p:spPr>
      </p:pic>
    </p:spTree>
    <p:extLst>
      <p:ext uri="{BB962C8B-B14F-4D97-AF65-F5344CB8AC3E}">
        <p14:creationId xmlns:p14="http://schemas.microsoft.com/office/powerpoint/2010/main" val="3991191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04800" y="381000"/>
            <a:ext cx="7772400" cy="461665"/>
          </a:xfrm>
        </p:spPr>
        <p:txBody>
          <a:bodyPr/>
          <a:lstStyle/>
          <a:p>
            <a:r>
              <a:rPr lang="it-IT" dirty="0">
                <a:solidFill>
                  <a:srgbClr val="D90D0D"/>
                </a:solidFill>
              </a:rPr>
              <a:t>Conferma il tuo voto</a:t>
            </a:r>
          </a:p>
        </p:txBody>
      </p:sp>
      <p:sp>
        <p:nvSpPr>
          <p:cNvPr id="4" name="Rettangolo 3"/>
          <p:cNvSpPr/>
          <p:nvPr/>
        </p:nvSpPr>
        <p:spPr>
          <a:xfrm>
            <a:off x="304800" y="1295400"/>
            <a:ext cx="2438400" cy="3416320"/>
          </a:xfrm>
          <a:prstGeom prst="rect">
            <a:avLst/>
          </a:prstGeom>
        </p:spPr>
        <p:txBody>
          <a:bodyPr wrap="square">
            <a:spAutoFit/>
          </a:bodyPr>
          <a:lstStyle/>
          <a:p>
            <a:r>
              <a:rPr lang="it-IT" dirty="0"/>
              <a:t>Una volta assegnato il voto, viene</a:t>
            </a:r>
          </a:p>
          <a:p>
            <a:r>
              <a:rPr lang="it-IT" dirty="0"/>
              <a:t>presentata la pagina </a:t>
            </a:r>
            <a:r>
              <a:rPr lang="it-IT" b="1" dirty="0"/>
              <a:t>di riepilogo del voto</a:t>
            </a:r>
            <a:r>
              <a:rPr lang="it-IT" dirty="0"/>
              <a:t>.</a:t>
            </a:r>
          </a:p>
          <a:p>
            <a:endParaRPr lang="it-IT" dirty="0"/>
          </a:p>
          <a:p>
            <a:r>
              <a:rPr lang="it-IT" dirty="0"/>
              <a:t>Il voto viene inserito nell’urna digitale, solo dopo questo passaggio. </a:t>
            </a:r>
          </a:p>
          <a:p>
            <a:endParaRPr lang="it-IT" dirty="0"/>
          </a:p>
          <a:p>
            <a:r>
              <a:rPr lang="it-IT" dirty="0"/>
              <a:t>Premendo su «Registra Preferenze» il voto diventa immodificabile</a:t>
            </a:r>
          </a:p>
        </p:txBody>
      </p:sp>
      <p:pic>
        <p:nvPicPr>
          <p:cNvPr id="3" name="Immagine 2"/>
          <p:cNvPicPr>
            <a:picLocks noChangeAspect="1"/>
          </p:cNvPicPr>
          <p:nvPr/>
        </p:nvPicPr>
        <p:blipFill rotWithShape="1">
          <a:blip r:embed="rId2" cstate="print">
            <a:extLst>
              <a:ext uri="{28A0092B-C50C-407E-A947-70E740481C1C}">
                <a14:useLocalDpi xmlns:a14="http://schemas.microsoft.com/office/drawing/2010/main" val="0"/>
              </a:ext>
            </a:extLst>
          </a:blip>
          <a:srcRect l="17691" t="11586" r="18444" b="7317"/>
          <a:stretch/>
        </p:blipFill>
        <p:spPr>
          <a:xfrm>
            <a:off x="2971800" y="1295400"/>
            <a:ext cx="6248400" cy="4463143"/>
          </a:xfrm>
          <a:prstGeom prst="rect">
            <a:avLst/>
          </a:prstGeom>
        </p:spPr>
      </p:pic>
      <p:pic>
        <p:nvPicPr>
          <p:cNvPr id="8" name="Immagin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655" y="6019800"/>
            <a:ext cx="1277240" cy="549197"/>
          </a:xfrm>
          <a:prstGeom prst="rect">
            <a:avLst/>
          </a:prstGeom>
        </p:spPr>
      </p:pic>
    </p:spTree>
    <p:extLst>
      <p:ext uri="{BB962C8B-B14F-4D97-AF65-F5344CB8AC3E}">
        <p14:creationId xmlns:p14="http://schemas.microsoft.com/office/powerpoint/2010/main" val="3313195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04800" y="381000"/>
            <a:ext cx="7772400" cy="461665"/>
          </a:xfrm>
        </p:spPr>
        <p:txBody>
          <a:bodyPr/>
          <a:lstStyle/>
          <a:p>
            <a:r>
              <a:rPr lang="it-IT" dirty="0">
                <a:solidFill>
                  <a:srgbClr val="D90D0D"/>
                </a:solidFill>
              </a:rPr>
              <a:t>Votazione eseguita</a:t>
            </a:r>
          </a:p>
        </p:txBody>
      </p:sp>
      <p:sp>
        <p:nvSpPr>
          <p:cNvPr id="4" name="Rettangolo 3"/>
          <p:cNvSpPr/>
          <p:nvPr/>
        </p:nvSpPr>
        <p:spPr>
          <a:xfrm>
            <a:off x="300507" y="1206130"/>
            <a:ext cx="3208545" cy="4247317"/>
          </a:xfrm>
          <a:prstGeom prst="rect">
            <a:avLst/>
          </a:prstGeom>
        </p:spPr>
        <p:txBody>
          <a:bodyPr wrap="square">
            <a:spAutoFit/>
          </a:bodyPr>
          <a:lstStyle/>
          <a:p>
            <a:r>
              <a:rPr lang="it-IT" dirty="0"/>
              <a:t>Una volta confermato il voto, comparirà il messaggio che il voto è stato registrato.</a:t>
            </a:r>
          </a:p>
          <a:p>
            <a:endParaRPr lang="it-IT" dirty="0"/>
          </a:p>
          <a:p>
            <a:r>
              <a:rPr lang="it-IT" b="1" dirty="0"/>
              <a:t>NON chiudere il browser o spegnere il PC</a:t>
            </a:r>
          </a:p>
          <a:p>
            <a:endParaRPr lang="it-IT" b="1" dirty="0"/>
          </a:p>
          <a:p>
            <a:r>
              <a:rPr lang="it-IT" dirty="0"/>
              <a:t>Cliccare “Continua“ per terminare l’operazione di voto o passare alla scheda successiva.</a:t>
            </a:r>
          </a:p>
          <a:p>
            <a:endParaRPr lang="it-IT" dirty="0"/>
          </a:p>
          <a:p>
            <a:r>
              <a:rPr lang="it-IT" dirty="0"/>
              <a:t>E’ possibile anche ricevere via email o stampare la conferma di </a:t>
            </a:r>
          </a:p>
          <a:p>
            <a:r>
              <a:rPr lang="it-IT" dirty="0"/>
              <a:t>avvenuta votazione selezionando l’opzione relativa</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9052" y="1295400"/>
            <a:ext cx="5634947" cy="3881048"/>
          </a:xfrm>
          <a:prstGeom prst="rect">
            <a:avLst/>
          </a:prstGeom>
        </p:spPr>
      </p:pic>
      <p:pic>
        <p:nvPicPr>
          <p:cNvPr id="8" name="Immagin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655" y="6019800"/>
            <a:ext cx="1277240" cy="549197"/>
          </a:xfrm>
          <a:prstGeom prst="rect">
            <a:avLst/>
          </a:prstGeom>
        </p:spPr>
      </p:pic>
    </p:spTree>
    <p:extLst>
      <p:ext uri="{BB962C8B-B14F-4D97-AF65-F5344CB8AC3E}">
        <p14:creationId xmlns:p14="http://schemas.microsoft.com/office/powerpoint/2010/main" val="1903675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04800" y="381000"/>
            <a:ext cx="7772400" cy="461665"/>
          </a:xfrm>
        </p:spPr>
        <p:txBody>
          <a:bodyPr/>
          <a:lstStyle/>
          <a:p>
            <a:r>
              <a:rPr lang="it-IT" dirty="0">
                <a:solidFill>
                  <a:srgbClr val="D90D0D"/>
                </a:solidFill>
              </a:rPr>
              <a:t>Domande e Risposte</a:t>
            </a:r>
          </a:p>
        </p:txBody>
      </p:sp>
      <p:sp>
        <p:nvSpPr>
          <p:cNvPr id="4" name="Rettangolo 3"/>
          <p:cNvSpPr/>
          <p:nvPr/>
        </p:nvSpPr>
        <p:spPr>
          <a:xfrm>
            <a:off x="304800" y="1219200"/>
            <a:ext cx="8763000" cy="3539430"/>
          </a:xfrm>
          <a:prstGeom prst="rect">
            <a:avLst/>
          </a:prstGeom>
        </p:spPr>
        <p:txBody>
          <a:bodyPr wrap="square">
            <a:spAutoFit/>
          </a:bodyPr>
          <a:lstStyle/>
          <a:p>
            <a:r>
              <a:rPr lang="it-IT" sz="1400" i="1" dirty="0"/>
              <a:t>Come fa ELIGO ad assicurare la sicurezza e segretezza del voto?</a:t>
            </a:r>
          </a:p>
          <a:p>
            <a:r>
              <a:rPr lang="it-IT" sz="1400" dirty="0"/>
              <a:t>L’elettore accede al sistema attraverso la combinazione del suo nome utente e della password. Può accedere più volte al sistema di votazione online attraverso la password ma può votare solamente una volta in modo definitivo. Infatti, per poter votare, devono essere generate le credenziali per l’accesso all’area. Una volta votato, le credenziali vengono cancellate per impedire il doppio voto. </a:t>
            </a:r>
          </a:p>
          <a:p>
            <a:endParaRPr lang="it-IT" sz="1400" dirty="0"/>
          </a:p>
          <a:p>
            <a:r>
              <a:rPr lang="it-IT" sz="1400" i="1" dirty="0"/>
              <a:t>Posso ricevere una nuova password?</a:t>
            </a:r>
          </a:p>
          <a:p>
            <a:r>
              <a:rPr lang="it-IT" sz="1400" dirty="0"/>
              <a:t>I dati d'accesso dell'elettore vengono generati automaticamente e in modo sicuro utilizzando diversi</a:t>
            </a:r>
          </a:p>
          <a:p>
            <a:r>
              <a:rPr lang="it-IT" sz="1400" dirty="0"/>
              <a:t>algoritmi di sicurezza. Per questo motivo e per ragioni di sicurezza non è possibile generarli manualmente.</a:t>
            </a:r>
          </a:p>
          <a:p>
            <a:r>
              <a:rPr lang="it-IT" sz="1400" dirty="0"/>
              <a:t>Tuttavia se ha perso la lettera/email contenente i dati di accesso, sarà possibile richiedere all'organizzatore dell'elezione che vengano generate e inviate nuove credenziali di accesso. </a:t>
            </a:r>
          </a:p>
          <a:p>
            <a:r>
              <a:rPr lang="it-IT" sz="1400" dirty="0"/>
              <a:t>Il sistema ELIGO impedisce il doppio voto controllando che l’elettore non abbia già votato.</a:t>
            </a:r>
          </a:p>
          <a:p>
            <a:endParaRPr lang="it-IT" sz="1400" dirty="0"/>
          </a:p>
          <a:p>
            <a:r>
              <a:rPr lang="it-IT" sz="1400" i="1" dirty="0"/>
              <a:t>Il sistema di voto on line ELIGO separa il voto dal votante? </a:t>
            </a:r>
          </a:p>
          <a:p>
            <a:r>
              <a:rPr lang="it-IT" sz="1400" dirty="0"/>
              <a:t>Sì. ELIGO, in caso di votazione segreta, separa il voto dal votante (l'urna elettorale è separata dalla lista elettorale).</a:t>
            </a:r>
          </a:p>
          <a:p>
            <a:r>
              <a:rPr lang="it-IT" sz="1400" dirty="0"/>
              <a:t>In questo modo è assicurata l’assoluta segretezza del voto e l’impossibilità di risalire dal voto all'elettore e viceversa.</a:t>
            </a:r>
          </a:p>
        </p:txBody>
      </p:sp>
      <p:pic>
        <p:nvPicPr>
          <p:cNvPr id="7" name="Immagin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655" y="6019800"/>
            <a:ext cx="1277240" cy="549197"/>
          </a:xfrm>
          <a:prstGeom prst="rect">
            <a:avLst/>
          </a:prstGeom>
        </p:spPr>
      </p:pic>
    </p:spTree>
    <p:extLst>
      <p:ext uri="{BB962C8B-B14F-4D97-AF65-F5344CB8AC3E}">
        <p14:creationId xmlns:p14="http://schemas.microsoft.com/office/powerpoint/2010/main" val="308392419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ACE02046845D046A9D3AE962C7F4D78" ma:contentTypeVersion="11" ma:contentTypeDescription="Creare un nuovo documento." ma:contentTypeScope="" ma:versionID="533a8945bc5a74b37834837fa67586cc">
  <xsd:schema xmlns:xsd="http://www.w3.org/2001/XMLSchema" xmlns:xs="http://www.w3.org/2001/XMLSchema" xmlns:p="http://schemas.microsoft.com/office/2006/metadata/properties" xmlns:ns2="655ae93e-50a0-4829-9fcf-ad2a8d5032dd" xmlns:ns3="07e8e6a0-de1b-4f42-8e7c-f08932d818fe" targetNamespace="http://schemas.microsoft.com/office/2006/metadata/properties" ma:root="true" ma:fieldsID="8cd7f39481c7aba72adc755ebb57b8bc" ns2:_="" ns3:_="">
    <xsd:import namespace="655ae93e-50a0-4829-9fcf-ad2a8d5032dd"/>
    <xsd:import namespace="07e8e6a0-de1b-4f42-8e7c-f08932d818f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NoteAMM"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5ae93e-50a0-4829-9fcf-ad2a8d5032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NoteAMM" ma:index="18" nillable="true" ma:displayName="Note AMM" ma:format="Dropdown" ma:internalName="NoteAMM">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7e8e6a0-de1b-4f42-8e7c-f08932d818fe" elementFormDefault="qualified">
    <xsd:import namespace="http://schemas.microsoft.com/office/2006/documentManagement/types"/>
    <xsd:import namespace="http://schemas.microsoft.com/office/infopath/2007/PartnerControls"/>
    <xsd:element name="SharedWithUsers" ma:index="16"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NoteAMM xmlns="655ae93e-50a0-4829-9fcf-ad2a8d5032dd" xsi:nil="true"/>
  </documentManagement>
</p:properties>
</file>

<file path=customXml/itemProps1.xml><?xml version="1.0" encoding="utf-8"?>
<ds:datastoreItem xmlns:ds="http://schemas.openxmlformats.org/officeDocument/2006/customXml" ds:itemID="{E3AF3673-43E0-4905-82C0-2DB06A7D84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5ae93e-50a0-4829-9fcf-ad2a8d5032dd"/>
    <ds:schemaRef ds:uri="07e8e6a0-de1b-4f42-8e7c-f08932d818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DC0A22-9C75-482C-8593-8550DFFD6477}">
  <ds:schemaRefs>
    <ds:schemaRef ds:uri="http://schemas.microsoft.com/sharepoint/v3/contenttype/forms"/>
  </ds:schemaRefs>
</ds:datastoreItem>
</file>

<file path=customXml/itemProps3.xml><?xml version="1.0" encoding="utf-8"?>
<ds:datastoreItem xmlns:ds="http://schemas.openxmlformats.org/officeDocument/2006/customXml" ds:itemID="{8E32F838-3501-40A0-B0AD-861314761172}">
  <ds:schemaRefs>
    <ds:schemaRef ds:uri="http://schemas.microsoft.com/office/2006/metadata/properties"/>
    <ds:schemaRef ds:uri="http://schemas.microsoft.com/office/infopath/2007/PartnerControls"/>
    <ds:schemaRef ds:uri="655ae93e-50a0-4829-9fcf-ad2a8d5032dd"/>
  </ds:schemaRefs>
</ds:datastoreItem>
</file>

<file path=docProps/app.xml><?xml version="1.0" encoding="utf-8"?>
<Properties xmlns="http://schemas.openxmlformats.org/officeDocument/2006/extended-properties" xmlns:vt="http://schemas.openxmlformats.org/officeDocument/2006/docPropsVTypes">
  <Template/>
  <TotalTime>51</TotalTime>
  <Words>893</Words>
  <Application>Microsoft Office PowerPoint</Application>
  <PresentationFormat>Presentazione su schermo (4:3)</PresentationFormat>
  <Paragraphs>75</Paragraphs>
  <Slides>11</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11</vt:i4>
      </vt:variant>
    </vt:vector>
  </HeadingPairs>
  <TitlesOfParts>
    <vt:vector size="18" baseType="lpstr">
      <vt:lpstr>CIDFont+F3</vt:lpstr>
      <vt:lpstr>Futura Std Medium</vt:lpstr>
      <vt:lpstr>Arial</vt:lpstr>
      <vt:lpstr>Calibri</vt:lpstr>
      <vt:lpstr>Calibri Light</vt:lpstr>
      <vt:lpstr>Wingdings</vt:lpstr>
      <vt:lpstr>Tema di Office</vt:lpstr>
      <vt:lpstr>Presentazione standard di PowerPoint</vt:lpstr>
      <vt:lpstr>Presentazione standard di PowerPoint</vt:lpstr>
      <vt:lpstr>Presentazione standard di PowerPoint</vt:lpstr>
      <vt:lpstr>Ricevi le credenziali di accesso </vt:lpstr>
      <vt:lpstr>Accedi all’area di voto</vt:lpstr>
      <vt:lpstr>Esprimi il tuo voto</vt:lpstr>
      <vt:lpstr>Conferma il tuo voto</vt:lpstr>
      <vt:lpstr>Votazione eseguita</vt:lpstr>
      <vt:lpstr>Domande e Risposte</vt:lpstr>
      <vt:lpstr>Domande e Risposte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filip</dc:creator>
  <cp:lastModifiedBy>Alessandro Campagnacci</cp:lastModifiedBy>
  <cp:revision>118</cp:revision>
  <cp:lastPrinted>2017-04-07T10:57:36Z</cp:lastPrinted>
  <dcterms:created xsi:type="dcterms:W3CDTF">2015-07-10T13:34:15Z</dcterms:created>
  <dcterms:modified xsi:type="dcterms:W3CDTF">2022-11-08T11:01:41Z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2013-06-11T00:00:00Z</vt:filetime>
  </property>
  <property fmtid="{D5CDD505-2E9C-101B-9397-08002B2CF9AE}" pid="3" name="Creator">
    <vt:lpwstr>Adobe InDesign CS6 (Windows)</vt:lpwstr>
  </property>
  <property fmtid="{D5CDD505-2E9C-101B-9397-08002B2CF9AE}" pid="4" name="LastSaved">
    <vt:filetime>2015-07-10T00:00:00Z</vt:filetime>
  </property>
  <property fmtid="{D5CDD505-2E9C-101B-9397-08002B2CF9AE}" pid="5" name="ContentTypeId">
    <vt:lpwstr>0x010100CACE02046845D046A9D3AE962C7F4D78</vt:lpwstr>
  </property>
</Properties>
</file>